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</p:sldMasterIdLst>
  <p:notesMasterIdLst>
    <p:notesMasterId r:id="rId28"/>
  </p:notesMasterIdLst>
  <p:sldIdLst>
    <p:sldId id="256" r:id="rId3"/>
    <p:sldId id="257" r:id="rId4"/>
    <p:sldId id="282" r:id="rId5"/>
    <p:sldId id="268" r:id="rId6"/>
    <p:sldId id="281" r:id="rId7"/>
    <p:sldId id="270" r:id="rId8"/>
    <p:sldId id="271" r:id="rId9"/>
    <p:sldId id="272" r:id="rId10"/>
    <p:sldId id="283" r:id="rId11"/>
    <p:sldId id="289" r:id="rId12"/>
    <p:sldId id="290" r:id="rId13"/>
    <p:sldId id="291" r:id="rId14"/>
    <p:sldId id="292" r:id="rId15"/>
    <p:sldId id="309" r:id="rId16"/>
    <p:sldId id="299" r:id="rId17"/>
    <p:sldId id="301" r:id="rId18"/>
    <p:sldId id="300" r:id="rId19"/>
    <p:sldId id="302" r:id="rId20"/>
    <p:sldId id="303" r:id="rId21"/>
    <p:sldId id="304" r:id="rId22"/>
    <p:sldId id="305" r:id="rId23"/>
    <p:sldId id="284" r:id="rId24"/>
    <p:sldId id="273" r:id="rId25"/>
    <p:sldId id="274" r:id="rId26"/>
    <p:sldId id="265" r:id="rId27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4"/>
    <p:restoredTop sz="94686"/>
  </p:normalViewPr>
  <p:slideViewPr>
    <p:cSldViewPr snapToGrid="0" snapToObjects="1">
      <p:cViewPr varScale="1">
        <p:scale>
          <a:sx n="77" d="100"/>
          <a:sy n="77" d="100"/>
        </p:scale>
        <p:origin x="1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57080211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81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	1	Deliver</a:t>
            </a:r>
          </a:p>
          <a:p>
            <a:r>
              <a:t>		a	Research, design and build visually appealing, modern web interfaces and platforms</a:t>
            </a:r>
          </a:p>
          <a:p>
            <a:r>
              <a:t>	2	Consult</a:t>
            </a:r>
          </a:p>
          <a:p>
            <a:pPr lvl="2"/>
            <a:r>
              <a:t>	a	Provide guidance on developing and executing data + tech roadmaps</a:t>
            </a:r>
          </a:p>
          <a:p>
            <a:pPr lvl="2"/>
            <a:r>
              <a:t>	b	Assess current state and direction of a project and identify points for enhancement</a:t>
            </a:r>
          </a:p>
          <a:p>
            <a:pPr lvl="2"/>
            <a:r>
              <a:t>	c	Collaboratively set flexible and functional policies to enable the use of tools, services, and software across DOC</a:t>
            </a:r>
          </a:p>
          <a:p>
            <a:pPr lvl="2"/>
            <a:r>
              <a:t>	d	Identify new improvement opportunities and provide a strategic framework for acting on these opportunities</a:t>
            </a:r>
          </a:p>
          <a:p>
            <a:r>
              <a:t>	3	Train</a:t>
            </a:r>
          </a:p>
          <a:p>
            <a:pPr lvl="2"/>
            <a:r>
              <a:t>	a	Offer data bootcamps through education partners such as General Assembly, University of Maryland</a:t>
            </a:r>
          </a:p>
          <a:p>
            <a:pPr lvl="2"/>
            <a:r>
              <a:t>	b	Provide opportunity to extend training through short-term deployments along side top technologists at the Data Service</a:t>
            </a:r>
          </a:p>
          <a:p>
            <a:pPr lvl="2"/>
            <a:r>
              <a:t>	c	Host workshops on agile methodology and design thinking</a:t>
            </a:r>
          </a:p>
          <a:p>
            <a:r>
              <a:t>	4	Partner/Procure</a:t>
            </a:r>
          </a:p>
          <a:p>
            <a:pPr lvl="2"/>
            <a:r>
              <a:t>	a	Create and grow a marketplace of agile services (e.g. backend engineering, data science, UI/UX, cloud infrastructure, etc) that enable bureaus to procure tech services at the speed of need</a:t>
            </a:r>
          </a:p>
          <a:p>
            <a:pPr lvl="2"/>
            <a:r>
              <a:t>	b	Stand up an Department-wide cloud sandbox to allow for rapid prototyping and research</a:t>
            </a:r>
          </a:p>
          <a:p>
            <a:pPr lvl="2"/>
            <a:r>
              <a:t>	c	Consider the JV authority at NTIS.</a:t>
            </a:r>
          </a:p>
          <a:p>
            <a:endParaRPr/>
          </a:p>
          <a:p>
            <a:r>
              <a:t>At the highest levels:</a:t>
            </a:r>
          </a:p>
          <a:p>
            <a:endParaRPr/>
          </a:p>
          <a:p>
            <a:r>
              <a:t>We deliver value to our clients (i.e. American people and businesses) and partners (i.e. DOC bureaus, SMBs, American enterprises), by:</a:t>
            </a:r>
          </a:p>
          <a:p>
            <a:r>
              <a:t>	◦	enabling experimentation in a safe and collaborative environment.</a:t>
            </a:r>
          </a:p>
          <a:p>
            <a:r>
              <a:t>	◦	providing insight on current operations and recommendations for alignment with the industry's trajectory.</a:t>
            </a:r>
          </a:p>
          <a:p>
            <a:r>
              <a:t>	◦	providing guidance on and blueprints for open data solutions/alternatives</a:t>
            </a:r>
          </a:p>
          <a:p>
            <a:r>
              <a:t>	◦	providing MVPs for emerging open data applications. </a:t>
            </a:r>
          </a:p>
          <a:p>
            <a:r>
              <a:t>	◦	helping our clients discover and use DOC datasets.</a:t>
            </a:r>
          </a:p>
        </p:txBody>
      </p:sp>
    </p:spTree>
    <p:extLst>
      <p:ext uri="{BB962C8B-B14F-4D97-AF65-F5344CB8AC3E}">
        <p14:creationId xmlns:p14="http://schemas.microsoft.com/office/powerpoint/2010/main" val="1324965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Infrastructure</a:t>
            </a:r>
          </a:p>
          <a:p>
            <a:r>
              <a:t>	•	Establish a central, shared service that enables any DOC bureau to modernize their technology platforms, in a cost-efficient manner: </a:t>
            </a:r>
          </a:p>
          <a:p>
            <a:r>
              <a:t>	◦	delivering faster transaction times for their operations;</a:t>
            </a:r>
          </a:p>
          <a:p>
            <a:r>
              <a:t>	◦	reducing internal interaction times; and</a:t>
            </a:r>
          </a:p>
          <a:p>
            <a:r>
              <a:t>	◦	increasing responsiveness to our clients - American businesses.</a:t>
            </a:r>
          </a:p>
          <a:p>
            <a:r>
              <a:t>	•	Offer training opportunities for DOC employees that upskill them to current technology norms, practices and systems</a:t>
            </a:r>
          </a:p>
          <a:p>
            <a:r>
              <a:t>	•	Create a menu of data services that can improve data management, thereby increasing the efficiency of operations</a:t>
            </a:r>
          </a:p>
          <a:p>
            <a:r>
              <a:t>  </a:t>
            </a:r>
          </a:p>
          <a:p>
            <a:r>
              <a:t>Open Data </a:t>
            </a:r>
          </a:p>
          <a:p>
            <a:r>
              <a:t>	•	Guide bureaus in the production of truly open data sets that are machine-readable and instantly usable (i.e. CSV, JSON, XML)</a:t>
            </a:r>
          </a:p>
          <a:p>
            <a:r>
              <a:t>	•	Provide a service to enhance discoverability and access to bureau data such that the Public can innovate</a:t>
            </a:r>
          </a:p>
          <a:p>
            <a:endParaRPr/>
          </a:p>
          <a:p>
            <a:r>
              <a:t>Analysis &amp; Utilization </a:t>
            </a:r>
          </a:p>
          <a:p>
            <a:r>
              <a:t>	•	Build data analytics capabilities to unlock insight and trends, aid the streamlining of operations, and inform decision making</a:t>
            </a:r>
          </a:p>
          <a:p>
            <a:r>
              <a:t>	•	Demonstrate compelling, modern visualizations of the bureaus’ data to communicate insight more effectively</a:t>
            </a:r>
          </a:p>
          <a:p>
            <a:endParaRPr/>
          </a:p>
          <a:p>
            <a:r>
              <a:t>Engagement </a:t>
            </a:r>
          </a:p>
          <a:p>
            <a:r>
              <a:t>	•	Grow and convene a diverse set of user communities that aid bureaus in developing solutions using data assets </a:t>
            </a:r>
          </a:p>
          <a:p>
            <a:r>
              <a:t>	•	Provide feedback, e.g. user-directed feature requests, to the bureaus on the evolution of their data assets that their clients want. </a:t>
            </a:r>
          </a:p>
        </p:txBody>
      </p:sp>
    </p:spTree>
    <p:extLst>
      <p:ext uri="{BB962C8B-B14F-4D97-AF65-F5344CB8AC3E}">
        <p14:creationId xmlns:p14="http://schemas.microsoft.com/office/powerpoint/2010/main" val="1680380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47359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382259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820877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056275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751499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530548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3611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anchor="ctr"/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600"/>
            </a:lvl1pPr>
            <a:lvl2pPr marL="889000" indent="-444500" algn="l">
              <a:spcBef>
                <a:spcPts val="4200"/>
              </a:spcBef>
              <a:buSzPct val="75000"/>
              <a:buChar char="•"/>
              <a:defRPr sz="3600"/>
            </a:lvl2pPr>
            <a:lvl3pPr marL="1333500" indent="-444500" algn="l">
              <a:spcBef>
                <a:spcPts val="4200"/>
              </a:spcBef>
              <a:buSzPct val="75000"/>
              <a:buChar char="•"/>
              <a:defRPr sz="3600"/>
            </a:lvl3pPr>
            <a:lvl4pPr marL="1778000" indent="-444500" algn="l">
              <a:spcBef>
                <a:spcPts val="4200"/>
              </a:spcBef>
              <a:buSzPct val="75000"/>
              <a:buChar char="•"/>
              <a:defRPr sz="3600"/>
            </a:lvl4pPr>
            <a:lvl5pPr marL="2222500" indent="-444500" algn="l">
              <a:spcBef>
                <a:spcPts val="4200"/>
              </a:spcBef>
              <a:buSzPct val="75000"/>
              <a:buChar char="•"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846423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26691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315446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14469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1A7F9"/>
            </a:gs>
            <a:gs pos="100000">
              <a:srgbClr val="0365C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algn="ctr" defTabSz="584200">
        <a:defRPr sz="32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32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32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32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32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32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32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32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32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1A7F9"/>
            </a:gs>
            <a:gs pos="100000">
              <a:srgbClr val="0365C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 rtl="0" hangingPunct="0"/>
            <a:fld id="{86CB4B4D-7CA3-9044-876B-883B54F8677D}" type="slidenum">
              <a:rPr>
                <a:solidFill>
                  <a:srgbClr val="535353"/>
                </a:solidFill>
                <a:sym typeface="Gill Sans Light"/>
              </a:rPr>
              <a:pPr rtl="0" hangingPunct="0"/>
              <a:t>‹#›</a:t>
            </a:fld>
            <a:endParaRPr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64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://commerce.gov/datausability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idaas.commerce.gov" TargetMode="Externa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://opportunity.census.gov" TargetMode="External"/><Relationship Id="rId5" Type="http://schemas.openxmlformats.org/officeDocument/2006/relationships/image" Target="../media/image2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nalytics.usa.gov/commerce/" TargetMode="Externa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elpgirlsofcolor.org" TargetMode="Externa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ata@doc.gov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7633078" y="5835535"/>
            <a:ext cx="5064370" cy="2161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0" algn="r" defTabSz="642937">
              <a:defRPr sz="1800"/>
            </a:pPr>
            <a:r>
              <a:rPr sz="3200" dirty="0" smtClean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3200" dirty="0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defTabSz="642937">
              <a:defRPr sz="1800"/>
            </a:pPr>
            <a:r>
              <a:rPr lang="en-US" sz="3200" dirty="0" err="1" smtClean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Dr</a:t>
            </a:r>
            <a:r>
              <a:rPr lang="en-US" sz="3200" dirty="0" smtClean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 Tyrone </a:t>
            </a:r>
            <a:r>
              <a:rPr lang="en-US" sz="3200" dirty="0" err="1" smtClean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Grandison</a:t>
            </a:r>
            <a:endParaRPr lang="en-US" sz="3200" dirty="0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defTabSz="642937">
              <a:defRPr sz="1800"/>
            </a:pPr>
            <a:r>
              <a:rPr lang="en-US" sz="3200" dirty="0" smtClean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Deputy Chief Data Officer</a:t>
            </a:r>
            <a:endParaRPr sz="3200" dirty="0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8146862" y="8422274"/>
            <a:ext cx="4036802" cy="111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algn="r" defTabSz="642937">
              <a:defRPr sz="33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C15B0CD9-B113-674D-9A4C-F1DAC0169A34}" type="datetime4">
              <a:rPr lang="en-US" sz="3300" smtClean="0">
                <a:solidFill>
                  <a:schemeClr val="accent1"/>
                </a:solidFill>
              </a:rPr>
              <a:t>April 5, 2016</a:t>
            </a:fld>
            <a:endParaRPr sz="33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060"/>
            <a:ext cx="7691315" cy="7666924"/>
          </a:xfrm>
          <a:prstGeom prst="rect">
            <a:avLst/>
          </a:prstGeom>
        </p:spPr>
      </p:pic>
      <p:sp>
        <p:nvSpPr>
          <p:cNvPr id="5" name="Shape 16"/>
          <p:cNvSpPr/>
          <p:nvPr/>
        </p:nvSpPr>
        <p:spPr>
          <a:xfrm>
            <a:off x="7661030" y="2857434"/>
            <a:ext cx="5064370" cy="411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0" algn="r" defTabSz="642937">
              <a:defRPr sz="1800"/>
            </a:pPr>
            <a:r>
              <a:rPr sz="6100" dirty="0" smtClean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6100" dirty="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defTabSz="642937">
              <a:defRPr sz="1800"/>
            </a:pPr>
            <a:r>
              <a:rPr sz="6100" dirty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Commerce </a:t>
            </a:r>
          </a:p>
          <a:p>
            <a:pPr lvl="0" defTabSz="642937">
              <a:defRPr sz="1800"/>
            </a:pPr>
            <a:r>
              <a:rPr sz="6100" dirty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Data </a:t>
            </a:r>
            <a:r>
              <a:rPr lang="en-US" sz="6100" dirty="0" smtClean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Service</a:t>
            </a:r>
            <a:endParaRPr sz="6100" dirty="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xfrm>
            <a:off x="0" y="121000"/>
            <a:ext cx="13018399" cy="15082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lang="en-US" sz="6000" dirty="0">
                <a:solidFill>
                  <a:srgbClr val="FFFFFF"/>
                </a:solidFill>
              </a:rPr>
              <a:t>Goal &amp;</a:t>
            </a:r>
            <a:r>
              <a:rPr lang="en-US" sz="6000" dirty="0" smtClean="0">
                <a:solidFill>
                  <a:srgbClr val="FFFFFF"/>
                </a:solidFill>
              </a:rPr>
              <a:t> </a:t>
            </a:r>
            <a:r>
              <a:rPr lang="en-US" sz="6000" dirty="0">
                <a:solidFill>
                  <a:srgbClr val="FFFFFF"/>
                </a:solidFill>
              </a:rPr>
              <a:t>Strategic Objectives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43" name="Shape 143"/>
          <p:cNvSpPr>
            <a:spLocks noGrp="1"/>
          </p:cNvSpPr>
          <p:nvPr>
            <p:ph type="body" idx="1"/>
          </p:nvPr>
        </p:nvSpPr>
        <p:spPr>
          <a:xfrm>
            <a:off x="355600" y="1280160"/>
            <a:ext cx="12293600" cy="781304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3157" lvl="2" indent="-483157">
              <a:spcBef>
                <a:spcPts val="569"/>
              </a:spcBef>
              <a:spcAft>
                <a:spcPts val="853"/>
              </a:spcAft>
              <a:buClr>
                <a:schemeClr val="tx1"/>
              </a:buClr>
              <a:buSzPct val="100000"/>
            </a:pPr>
            <a:r>
              <a:rPr lang="en-US" sz="3982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Strategic Goal: </a:t>
            </a:r>
          </a:p>
          <a:p>
            <a:pPr marL="975345" lvl="3" indent="-483157">
              <a:spcBef>
                <a:spcPts val="569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129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Maximize the positive impacts of Commerce data on society.</a:t>
            </a:r>
          </a:p>
          <a:p>
            <a:pPr marL="483157" lvl="2" indent="-483157">
              <a:spcBef>
                <a:spcPts val="569"/>
              </a:spcBef>
              <a:buClr>
                <a:schemeClr val="tx1"/>
              </a:buClr>
              <a:buSzPct val="100000"/>
            </a:pPr>
            <a:endParaRPr lang="en-US" sz="1991" b="1" dirty="0">
              <a:solidFill>
                <a:schemeClr val="bg2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  <a:p>
            <a:pPr marL="483157" lvl="2" indent="-483157">
              <a:spcBef>
                <a:spcPts val="569"/>
              </a:spcBef>
              <a:spcAft>
                <a:spcPts val="853"/>
              </a:spcAft>
              <a:buClr>
                <a:schemeClr val="tx1"/>
              </a:buClr>
              <a:buSzPct val="100000"/>
            </a:pPr>
            <a:r>
              <a:rPr lang="en-US" sz="3982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Strategic Objectives: </a:t>
            </a:r>
          </a:p>
          <a:p>
            <a:pPr marL="979860" lvl="3" indent="-487672">
              <a:spcBef>
                <a:spcPts val="569"/>
              </a:spcBef>
              <a:spcAft>
                <a:spcPts val="569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129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Fuel economic growth </a:t>
            </a:r>
            <a:r>
              <a:rPr lang="en-US" sz="3129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by unleashing Commerce data and making it easier for businesses, communities, and citizens to access, analyze, and use the data.</a:t>
            </a:r>
          </a:p>
          <a:p>
            <a:pPr marL="979860" lvl="3" indent="-487672">
              <a:spcBef>
                <a:spcPts val="569"/>
              </a:spcBef>
              <a:spcAft>
                <a:spcPts val="569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129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Create data-driven government </a:t>
            </a:r>
            <a:r>
              <a:rPr lang="en-US" sz="3129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by combining and using data in new ways to increase the efficiency, effectiveness, and security of Commerce programs.</a:t>
            </a:r>
          </a:p>
          <a:p>
            <a:pPr marL="979860" lvl="3" indent="-487672">
              <a:spcBef>
                <a:spcPts val="569"/>
              </a:spcBef>
              <a:spcAft>
                <a:spcPts val="569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129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Deliver data services </a:t>
            </a:r>
            <a:r>
              <a:rPr lang="en-US" sz="3129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by leveraging advances in data science, software development, and standards to accelerate product innovations</a:t>
            </a:r>
            <a:r>
              <a:rPr lang="en-US" sz="3129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endParaRPr lang="en-US" sz="3129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266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108373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FFFF"/>
                </a:solidFill>
              </a:rPr>
              <a:t>DOC’s Major 2016 Data Initiatives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03353" y="2855762"/>
            <a:ext cx="1842347" cy="1192107"/>
          </a:xfrm>
          <a:prstGeom prst="roundRect">
            <a:avLst/>
          </a:prstGeom>
          <a:solidFill>
            <a:srgbClr val="412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rtl="0"/>
            <a:r>
              <a:rPr lang="en-US" sz="1991" kern="1200" dirty="0">
                <a:solidFill>
                  <a:prstClr val="white"/>
                </a:solidFill>
              </a:rPr>
              <a:t>Fueling Economic Growth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6747" y="5689361"/>
            <a:ext cx="1842347" cy="1192107"/>
          </a:xfrm>
          <a:prstGeom prst="roundRect">
            <a:avLst/>
          </a:prstGeom>
          <a:solidFill>
            <a:srgbClr val="412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rtl="0"/>
            <a:r>
              <a:rPr lang="en-US" sz="1991" kern="1200" dirty="0">
                <a:solidFill>
                  <a:prstClr val="white"/>
                </a:solidFill>
              </a:rPr>
              <a:t>Creating Data-Driven Government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2392" y="7395820"/>
            <a:ext cx="1842347" cy="1192107"/>
          </a:xfrm>
          <a:prstGeom prst="roundRect">
            <a:avLst/>
          </a:prstGeom>
          <a:solidFill>
            <a:srgbClr val="412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rtl="0"/>
            <a:r>
              <a:rPr lang="en-US" sz="1991" kern="1200" dirty="0">
                <a:solidFill>
                  <a:prstClr val="white"/>
                </a:solidFill>
              </a:rPr>
              <a:t>Delivering Data Services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218379"/>
            <a:ext cx="2167467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rtl="0"/>
            <a:r>
              <a:rPr lang="en-US" sz="2276" b="1" kern="1200" dirty="0">
                <a:solidFill>
                  <a:prstClr val="black"/>
                </a:solidFill>
              </a:rPr>
              <a:t>Objectives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09334" y="1218379"/>
            <a:ext cx="2384213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rtl="0"/>
            <a:r>
              <a:rPr lang="en-US" sz="2276" b="1" kern="1200" dirty="0">
                <a:solidFill>
                  <a:prstClr val="black"/>
                </a:solidFill>
              </a:rPr>
              <a:t>Strategies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18667" y="1218379"/>
            <a:ext cx="2384213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rtl="0"/>
            <a:r>
              <a:rPr lang="en-US" sz="2276" b="1" kern="1200" dirty="0">
                <a:solidFill>
                  <a:prstClr val="black"/>
                </a:solidFill>
              </a:rPr>
              <a:t>Initiatives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67467" y="1459127"/>
            <a:ext cx="449431" cy="0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876801" y="1459127"/>
            <a:ext cx="500430" cy="0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entagon 13"/>
          <p:cNvSpPr/>
          <p:nvPr/>
        </p:nvSpPr>
        <p:spPr>
          <a:xfrm>
            <a:off x="2191821" y="1842347"/>
            <a:ext cx="10812979" cy="3603595"/>
          </a:xfrm>
          <a:prstGeom prst="homePlate">
            <a:avLst>
              <a:gd name="adj" fmla="val 24902"/>
            </a:avLst>
          </a:prstGeom>
          <a:solidFill>
            <a:srgbClr val="41285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Smart Cities Initiative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– Census Bureau CitySDK 2.0, NIST Global Cities Challenge, </a:t>
            </a:r>
            <a:b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NTIA Data Portal</a:t>
            </a:r>
          </a:p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21</a:t>
            </a:r>
            <a:r>
              <a:rPr lang="en-US" sz="1991" b="1" kern="1200" baseline="30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st</a:t>
            </a: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Century Economic Data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– Census Bureau/BEA Data Optimization Study, </a:t>
            </a:r>
            <a:b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BEA website redesign, BEA Digital Economy Price Indexes Roadmap.</a:t>
            </a:r>
          </a:p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Modernize Patent Data 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–  USPTO Big Data Analytics Program, USPTO Patent Examination Data Search, USPTO Developer Page.</a:t>
            </a:r>
          </a:p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Accelerate Weather and Climate Data Use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– NOAA Big Data Project, NOAA Data Citation project.</a:t>
            </a:r>
          </a:p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Unleash Scientific Data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– NIST Materials Data Curation System, NIST Standard Reference Data Modernization, NIST Measurement Data Management Project.</a:t>
            </a:r>
          </a:p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Trade Data Services 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– ITA Exporters Data Project, ITA/BIS Trade Developer Portal, Foreign Trade Data Integration at BOC/BEA/ITA/BIS.</a:t>
            </a:r>
          </a:p>
        </p:txBody>
      </p:sp>
      <p:sp>
        <p:nvSpPr>
          <p:cNvPr id="15" name="Pentagon 14"/>
          <p:cNvSpPr/>
          <p:nvPr/>
        </p:nvSpPr>
        <p:spPr>
          <a:xfrm>
            <a:off x="2205216" y="5586566"/>
            <a:ext cx="10766199" cy="1397697"/>
          </a:xfrm>
          <a:prstGeom prst="homePlate">
            <a:avLst>
              <a:gd name="adj" fmla="val 37447"/>
            </a:avLst>
          </a:prstGeom>
          <a:solidFill>
            <a:srgbClr val="41285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Census Innovation 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– 2020 Census Re-engineering, American Community Survey Redesign, Census Bureau Income Data Project.</a:t>
            </a:r>
          </a:p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Administrative Data Sharing 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– ESA Data Synchronization Effort. </a:t>
            </a:r>
          </a:p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Performance Analytics 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– DATA Act implementation.</a:t>
            </a:r>
          </a:p>
        </p:txBody>
      </p:sp>
      <p:sp>
        <p:nvSpPr>
          <p:cNvPr id="16" name="Pentagon 15"/>
          <p:cNvSpPr/>
          <p:nvPr/>
        </p:nvSpPr>
        <p:spPr>
          <a:xfrm>
            <a:off x="2211898" y="7179074"/>
            <a:ext cx="10759516" cy="1637222"/>
          </a:xfrm>
          <a:prstGeom prst="homePlate">
            <a:avLst>
              <a:gd name="adj" fmla="val 33329"/>
            </a:avLst>
          </a:prstGeom>
          <a:solidFill>
            <a:srgbClr val="41285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Commerce Data Service (CDS) 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– Entrepreneurial team delivers products to Bureaus.</a:t>
            </a:r>
          </a:p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Software Developer Toolkits 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– All Bureaus: new developer tools development, </a:t>
            </a:r>
            <a:b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Data Usability Project public launch, agile delivery methodology deployment.</a:t>
            </a:r>
          </a:p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National Technical Information Service 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– Evolution Action Plan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13519833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DS_Project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69" y="2475346"/>
            <a:ext cx="10047327" cy="5527040"/>
          </a:xfrm>
          <a:prstGeom prst="rect">
            <a:avLst/>
          </a:prstGeom>
        </p:spPr>
      </p:pic>
      <p:sp>
        <p:nvSpPr>
          <p:cNvPr id="9" name="Title 3"/>
          <p:cNvSpPr txBox="1">
            <a:spLocks/>
          </p:cNvSpPr>
          <p:nvPr/>
        </p:nvSpPr>
        <p:spPr>
          <a:xfrm>
            <a:off x="686872" y="598516"/>
            <a:ext cx="11704320" cy="1083733"/>
          </a:xfrm>
          <a:prstGeom prst="rect">
            <a:avLst/>
          </a:prstGeom>
        </p:spPr>
        <p:txBody>
          <a:bodyPr/>
          <a:lstStyle>
            <a:lvl1pPr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6000" dirty="0" smtClean="0">
                <a:solidFill>
                  <a:srgbClr val="FFFFFF"/>
                </a:solidFill>
              </a:rPr>
              <a:t>2016 CDS Project Priorities</a:t>
            </a:r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2929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686872" y="598516"/>
            <a:ext cx="11704320" cy="1083733"/>
          </a:xfrm>
          <a:prstGeom prst="rect">
            <a:avLst/>
          </a:prstGeom>
        </p:spPr>
        <p:txBody>
          <a:bodyPr/>
          <a:lstStyle>
            <a:lvl1pPr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6000" dirty="0" smtClean="0">
                <a:solidFill>
                  <a:srgbClr val="FFFFFF"/>
                </a:solidFill>
              </a:rPr>
              <a:t>2016 CDS Funding Bureaus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7" name="Shape 20"/>
          <p:cNvSpPr/>
          <p:nvPr/>
        </p:nvSpPr>
        <p:spPr>
          <a:xfrm>
            <a:off x="-56682" y="2294313"/>
            <a:ext cx="13118165" cy="678384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lvl="0" algn="l" defTabSz="642937">
              <a:lnSpc>
                <a:spcPct val="120000"/>
              </a:lnSpc>
              <a:defRPr sz="3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/>
          </a:p>
        </p:txBody>
      </p:sp>
      <p:grpSp>
        <p:nvGrpSpPr>
          <p:cNvPr id="10" name="Group 33"/>
          <p:cNvGrpSpPr/>
          <p:nvPr/>
        </p:nvGrpSpPr>
        <p:grpSpPr>
          <a:xfrm>
            <a:off x="2227811" y="4056611"/>
            <a:ext cx="8588709" cy="3146923"/>
            <a:chOff x="0" y="262793"/>
            <a:chExt cx="7065447" cy="2310940"/>
          </a:xfrm>
        </p:grpSpPr>
        <p:pic>
          <p:nvPicPr>
            <p:cNvPr id="11" name="pasted-image.png"/>
            <p:cNvPicPr/>
            <p:nvPr/>
          </p:nvPicPr>
          <p:blipFill>
            <a:blip r:embed="rId2">
              <a:extLst/>
            </a:blip>
            <a:srcRect b="14331"/>
            <a:stretch>
              <a:fillRect/>
            </a:stretch>
          </p:blipFill>
          <p:spPr>
            <a:xfrm>
              <a:off x="1231131" y="1768919"/>
              <a:ext cx="1628553" cy="5257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2793"/>
              <a:ext cx="1806006" cy="894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594848" y="459485"/>
              <a:ext cx="1570696" cy="616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165543" y="1327753"/>
              <a:ext cx="1245981" cy="12459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189154" y="459485"/>
              <a:ext cx="1876293" cy="494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687723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52500" y="1396538"/>
            <a:ext cx="11099800" cy="748145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buFont typeface="Wingdings" charset="2"/>
              <a:buChar char="Ø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Have or Choose an empowered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Product Owner</a:t>
            </a:r>
          </a:p>
          <a:p>
            <a:pPr lvl="1">
              <a:spcBef>
                <a:spcPts val="600"/>
              </a:spcBef>
              <a:buFont typeface="Wingdings" charset="2"/>
              <a:buChar char="Ø"/>
            </a:pP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Someone who can handle internal bureau discussions, present a unified bureau voice, and provide feedback promptly to project questions.</a:t>
            </a:r>
          </a:p>
          <a:p>
            <a:pPr>
              <a:spcBef>
                <a:spcPts val="600"/>
              </a:spcBef>
              <a:buFont typeface="Wingdings" charset="2"/>
              <a:buChar char="Ø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 our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Stakeholder Guidelines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document. </a:t>
            </a:r>
          </a:p>
          <a:p>
            <a:pPr>
              <a:spcBef>
                <a:spcPts val="600"/>
              </a:spcBef>
              <a:buFont typeface="Wingdings" charset="2"/>
              <a:buChar char="Ø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User-Centered Design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- Expect us to talk to your end users to verify and refine project goals. </a:t>
            </a:r>
          </a:p>
          <a:p>
            <a:pPr>
              <a:spcBef>
                <a:spcPts val="600"/>
              </a:spcBef>
              <a:buFont typeface="Wingdings" charset="2"/>
              <a:buChar char="Ø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Change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is the only constant – expect project goals to evolve.</a:t>
            </a:r>
          </a:p>
          <a:p>
            <a:pPr>
              <a:spcBef>
                <a:spcPts val="600"/>
              </a:spcBef>
              <a:buFont typeface="Wingdings" charset="2"/>
              <a:buChar char="Ø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Build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–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Measure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–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Learn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</a:p>
          <a:p>
            <a:pPr lvl="1">
              <a:spcBef>
                <a:spcPts val="600"/>
              </a:spcBef>
              <a:buFont typeface="Wingdings" charset="2"/>
              <a:buChar char="Ø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Expect a high initial failure rate. Lessons learned are incorporated into future iterations.</a:t>
            </a:r>
          </a:p>
          <a:p>
            <a:pPr>
              <a:spcBef>
                <a:spcPts val="600"/>
              </a:spcBef>
              <a:buFont typeface="Wingdings" charset="2"/>
              <a:buChar char="Ø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Be prepared to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collaborate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through numerous iterations of product development.</a:t>
            </a:r>
          </a:p>
          <a:p>
            <a:pPr lvl="1">
              <a:spcBef>
                <a:spcPts val="600"/>
              </a:spcBef>
              <a:buFont typeface="Wingdings" charset="2"/>
              <a:buChar char="Ø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We practice Agile Development and Lean Startup methodology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13004800" cy="762000"/>
          </a:xfrm>
          <a:prstGeom prst="rect">
            <a:avLst/>
          </a:prstGeom>
        </p:spPr>
        <p:txBody>
          <a:bodyPr/>
          <a:lstStyle>
            <a:lvl1pPr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4000" b="1" dirty="0" smtClean="0">
                <a:solidFill>
                  <a:srgbClr val="FFFFFF"/>
                </a:solidFill>
              </a:rPr>
              <a:t>What We Ask of Bureaus when Working with CDS</a:t>
            </a:r>
            <a:endParaRPr lang="en-US" sz="4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92761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1047291" y="6633233"/>
            <a:ext cx="10464801" cy="3302001"/>
          </a:xfrm>
          <a:prstGeom prst="rect">
            <a:avLst/>
          </a:prstGeom>
        </p:spPr>
        <p:txBody>
          <a:bodyPr/>
          <a:lstStyle>
            <a:lvl1pPr algn="l">
              <a:defRPr sz="5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100">
                <a:solidFill>
                  <a:srgbClr val="FFFFFF"/>
                </a:solidFill>
              </a:rPr>
              <a:t>Commerce Data Usability Project</a:t>
            </a:r>
          </a:p>
        </p:txBody>
      </p:sp>
      <p:sp>
        <p:nvSpPr>
          <p:cNvPr id="61" name="Shape 61"/>
          <p:cNvSpPr/>
          <p:nvPr/>
        </p:nvSpPr>
        <p:spPr>
          <a:xfrm>
            <a:off x="1068359" y="8643089"/>
            <a:ext cx="4676797" cy="523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lvl="0" algn="l" defTabSz="914400">
              <a:defRPr sz="1800"/>
            </a:pPr>
            <a:r>
              <a:rPr sz="2700" i="1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commerce.gov/datausability</a:t>
            </a:r>
            <a:r>
              <a:rPr sz="27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</a:p>
        </p:txBody>
      </p:sp>
      <p:pic>
        <p:nvPicPr>
          <p:cNvPr id="62" name="Untitled Screencast (2)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6260" y="558156"/>
            <a:ext cx="12952280" cy="7158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919" y="8491118"/>
            <a:ext cx="956408" cy="95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328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40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1047291" y="6633233"/>
            <a:ext cx="10464801" cy="3302001"/>
          </a:xfrm>
          <a:prstGeom prst="rect">
            <a:avLst/>
          </a:prstGeom>
        </p:spPr>
        <p:txBody>
          <a:bodyPr/>
          <a:lstStyle>
            <a:lvl1pPr algn="l">
              <a:defRPr sz="5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100" dirty="0">
                <a:solidFill>
                  <a:srgbClr val="FFFFFF"/>
                </a:solidFill>
              </a:rPr>
              <a:t>The </a:t>
            </a:r>
            <a:r>
              <a:rPr lang="en-US" sz="5100" dirty="0" smtClean="0">
                <a:solidFill>
                  <a:srgbClr val="FFFFFF"/>
                </a:solidFill>
              </a:rPr>
              <a:t>MIDAAS</a:t>
            </a:r>
            <a:r>
              <a:rPr sz="5100" dirty="0" smtClean="0">
                <a:solidFill>
                  <a:srgbClr val="FFFFFF"/>
                </a:solidFill>
              </a:rPr>
              <a:t> </a:t>
            </a:r>
            <a:r>
              <a:rPr sz="5100" dirty="0">
                <a:solidFill>
                  <a:srgbClr val="FFFFFF"/>
                </a:solidFill>
              </a:rPr>
              <a:t>Project</a:t>
            </a:r>
          </a:p>
        </p:txBody>
      </p:sp>
      <p:sp>
        <p:nvSpPr>
          <p:cNvPr id="56" name="Shape 56"/>
          <p:cNvSpPr/>
          <p:nvPr/>
        </p:nvSpPr>
        <p:spPr>
          <a:xfrm>
            <a:off x="1047291" y="8759273"/>
            <a:ext cx="4927501" cy="977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914400">
              <a:defRPr sz="1800"/>
            </a:pPr>
            <a:r>
              <a:rPr lang="en-US" sz="2800" dirty="0">
                <a:hlinkClick r:id="rId2"/>
              </a:rPr>
              <a:t>https://midaas.commerce.gov</a:t>
            </a:r>
            <a:endParaRPr lang="en-US" sz="2800" dirty="0"/>
          </a:p>
          <a:p>
            <a:pPr lvl="0" algn="l" defTabSz="914400">
              <a:defRPr sz="1800"/>
            </a:pPr>
            <a:endParaRPr sz="2700" i="1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Picture 4" descr="Screen Shot 2016-03-16 at 6.57.25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4"/>
            <a:ext cx="13004800" cy="734963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3037316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1047291" y="6633233"/>
            <a:ext cx="10464801" cy="3302001"/>
          </a:xfrm>
          <a:prstGeom prst="rect">
            <a:avLst/>
          </a:prstGeom>
        </p:spPr>
        <p:txBody>
          <a:bodyPr/>
          <a:lstStyle>
            <a:lvl1pPr algn="l">
              <a:defRPr sz="5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100">
                <a:solidFill>
                  <a:srgbClr val="FFFFFF"/>
                </a:solidFill>
              </a:rPr>
              <a:t>The Opportunity Project</a:t>
            </a:r>
          </a:p>
        </p:txBody>
      </p:sp>
      <p:sp>
        <p:nvSpPr>
          <p:cNvPr id="56" name="Shape 56"/>
          <p:cNvSpPr/>
          <p:nvPr/>
        </p:nvSpPr>
        <p:spPr>
          <a:xfrm>
            <a:off x="1068359" y="8643089"/>
            <a:ext cx="3842318" cy="523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lvl="0" algn="l" defTabSz="914400">
              <a:defRPr sz="1800"/>
            </a:pPr>
            <a:r>
              <a:rPr sz="2700" i="1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opportunity.census.gov</a:t>
            </a:r>
            <a:r>
              <a:rPr sz="27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</a:p>
        </p:txBody>
      </p:sp>
      <p:pic>
        <p:nvPicPr>
          <p:cNvPr id="57" name="Untitled Screencast (1)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121109" y="470824"/>
            <a:ext cx="13111152" cy="724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6117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50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1047291" y="6633233"/>
            <a:ext cx="10464801" cy="3302001"/>
          </a:xfrm>
          <a:prstGeom prst="rect">
            <a:avLst/>
          </a:prstGeom>
        </p:spPr>
        <p:txBody>
          <a:bodyPr/>
          <a:lstStyle>
            <a:lvl1pPr algn="l">
              <a:defRPr sz="5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100" dirty="0" smtClean="0">
                <a:solidFill>
                  <a:srgbClr val="FFFFFF"/>
                </a:solidFill>
              </a:rPr>
              <a:t>DOC Web Analytics Dashboard</a:t>
            </a:r>
            <a:endParaRPr sz="5100" dirty="0">
              <a:solidFill>
                <a:srgbClr val="FFFFFF"/>
              </a:solidFill>
            </a:endParaRPr>
          </a:p>
        </p:txBody>
      </p:sp>
      <p:sp>
        <p:nvSpPr>
          <p:cNvPr id="56" name="Shape 56"/>
          <p:cNvSpPr/>
          <p:nvPr/>
        </p:nvSpPr>
        <p:spPr>
          <a:xfrm>
            <a:off x="1047291" y="8742648"/>
            <a:ext cx="5947011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r>
              <a:rPr lang="en-US" sz="2800" dirty="0">
                <a:hlinkClick r:id="rId2"/>
              </a:rPr>
              <a:t>https://analytics.usa.gov/commerce/</a:t>
            </a:r>
            <a:endParaRPr lang="en-US" sz="2800" dirty="0"/>
          </a:p>
        </p:txBody>
      </p:sp>
      <p:pic>
        <p:nvPicPr>
          <p:cNvPr id="6" name="Picture 5" descr="Screen Shot 2016-03-16 at 7.08.16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7948"/>
            <a:ext cx="13004800" cy="67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95160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1047291" y="6633233"/>
            <a:ext cx="10464801" cy="3302001"/>
          </a:xfrm>
          <a:prstGeom prst="rect">
            <a:avLst/>
          </a:prstGeom>
        </p:spPr>
        <p:txBody>
          <a:bodyPr/>
          <a:lstStyle>
            <a:lvl1pPr algn="l">
              <a:defRPr sz="5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100" dirty="0" smtClean="0">
                <a:solidFill>
                  <a:srgbClr val="FFFFFF"/>
                </a:solidFill>
              </a:rPr>
              <a:t>Help Girls of Color</a:t>
            </a:r>
            <a:endParaRPr sz="5100" dirty="0">
              <a:solidFill>
                <a:srgbClr val="FFFFFF"/>
              </a:solidFill>
            </a:endParaRPr>
          </a:p>
        </p:txBody>
      </p:sp>
      <p:sp>
        <p:nvSpPr>
          <p:cNvPr id="56" name="Shape 56"/>
          <p:cNvSpPr/>
          <p:nvPr/>
        </p:nvSpPr>
        <p:spPr>
          <a:xfrm>
            <a:off x="1047291" y="8775899"/>
            <a:ext cx="5147112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www.helpgirlsofcolor.org</a:t>
            </a:r>
            <a:endParaRPr lang="en-US" sz="2800" dirty="0"/>
          </a:p>
        </p:txBody>
      </p:sp>
      <p:pic>
        <p:nvPicPr>
          <p:cNvPr id="5" name="Picture 4" descr="Screen Shot 2016-03-16 at 7.05.42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3570"/>
            <a:ext cx="13004800" cy="63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13689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-56682" y="5147835"/>
            <a:ext cx="13118165" cy="39303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lvl="0" algn="l" defTabSz="642937">
              <a:lnSpc>
                <a:spcPct val="120000"/>
              </a:lnSpc>
              <a:defRPr sz="3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/>
          </a:p>
        </p:txBody>
      </p:sp>
      <p:grpSp>
        <p:nvGrpSpPr>
          <p:cNvPr id="33" name="Group 33"/>
          <p:cNvGrpSpPr/>
          <p:nvPr/>
        </p:nvGrpSpPr>
        <p:grpSpPr>
          <a:xfrm>
            <a:off x="1711708" y="5211691"/>
            <a:ext cx="9582036" cy="3625443"/>
            <a:chOff x="0" y="0"/>
            <a:chExt cx="9582035" cy="3625442"/>
          </a:xfrm>
        </p:grpSpPr>
        <p:pic>
          <p:nvPicPr>
            <p:cNvPr id="21" name="pasted-image.png"/>
            <p:cNvPicPr/>
            <p:nvPr/>
          </p:nvPicPr>
          <p:blipFill>
            <a:blip r:embed="rId2">
              <a:extLst/>
            </a:blip>
            <a:srcRect b="14331"/>
            <a:stretch>
              <a:fillRect/>
            </a:stretch>
          </p:blipFill>
          <p:spPr>
            <a:xfrm>
              <a:off x="2993429" y="1706933"/>
              <a:ext cx="1628553" cy="5257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2793"/>
              <a:ext cx="1806006" cy="894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277272" y="1371998"/>
              <a:ext cx="1038842" cy="1038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7655" y="1504690"/>
              <a:ext cx="1570696" cy="616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693271" y="257728"/>
              <a:ext cx="1241638" cy="1241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318187" y="2575935"/>
              <a:ext cx="957012" cy="10176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pasted-image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186896" y="0"/>
              <a:ext cx="1241639" cy="14527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pasted-image.png"/>
            <p:cNvPicPr/>
            <p:nvPr/>
          </p:nvPicPr>
          <p:blipFill>
            <a:blip r:embed="rId9">
              <a:extLst/>
            </a:blip>
            <a:srcRect l="6107" t="8536" r="11604" b="14714"/>
            <a:stretch>
              <a:fillRect/>
            </a:stretch>
          </p:blipFill>
          <p:spPr>
            <a:xfrm>
              <a:off x="8011412" y="75318"/>
              <a:ext cx="1570624" cy="11528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" name="pasted-image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80012" y="2365101"/>
              <a:ext cx="1245981" cy="12459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pasted-image.pn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3186896" y="2383805"/>
              <a:ext cx="1241639" cy="1241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pasted-image.pn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505037" y="2762605"/>
              <a:ext cx="1876293" cy="494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" name="pasted-image.png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5540181" y="1482363"/>
              <a:ext cx="1806006" cy="8034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" name="Shape 34"/>
          <p:cNvSpPr/>
          <p:nvPr/>
        </p:nvSpPr>
        <p:spPr>
          <a:xfrm>
            <a:off x="4126663" y="1523547"/>
            <a:ext cx="8803754" cy="238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0" algn="l" defTabSz="642937">
              <a:lnSpc>
                <a:spcPct val="120000"/>
              </a:lnSpc>
              <a:defRPr sz="1800"/>
            </a:pPr>
            <a:r>
              <a:rPr sz="3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sz="39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 Department of Commerce</a:t>
            </a:r>
            <a:r>
              <a:rPr sz="3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creates the conditions for economic growth and opportunity</a:t>
            </a:r>
          </a:p>
        </p:txBody>
      </p:sp>
      <p:pic>
        <p:nvPicPr>
          <p:cNvPr id="35" name="pasted-image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71721" y="1010159"/>
            <a:ext cx="3410013" cy="341001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801411" y="6976922"/>
            <a:ext cx="10417374" cy="2608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spAutoFit/>
          </a:bodyPr>
          <a:lstStyle/>
          <a:p>
            <a:pPr marL="285750" lvl="0" indent="-285750" algn="l" defTabSz="914400">
              <a:buClr>
                <a:srgbClr val="000000"/>
              </a:buClr>
              <a:buSzPct val="100000"/>
              <a:buFont typeface="Arial"/>
              <a:buChar char="•"/>
              <a:defRPr sz="1800"/>
            </a:pPr>
            <a:r>
              <a:rPr sz="2300" dirty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Inform new strategies for communicating and connecting with businesses to encourage exporting</a:t>
            </a:r>
          </a:p>
          <a:p>
            <a:pPr marL="285750" lvl="0" indent="-285750" algn="l" defTabSz="914400">
              <a:buClr>
                <a:srgbClr val="000000"/>
              </a:buClr>
              <a:buSzPct val="100000"/>
              <a:buFont typeface="Arial"/>
              <a:buChar char="•"/>
              <a:defRPr sz="1800"/>
            </a:pPr>
            <a:endParaRPr sz="2300" dirty="0">
              <a:solidFill>
                <a:schemeClr val="tx2">
                  <a:lumMod val="20000"/>
                  <a:lumOff val="8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lvl="0" indent="-285750" algn="l" defTabSz="914400">
              <a:buClr>
                <a:srgbClr val="000000"/>
              </a:buClr>
              <a:buSzPct val="100000"/>
              <a:buFont typeface="Arial"/>
              <a:buChar char="•"/>
              <a:defRPr sz="1800"/>
            </a:pPr>
            <a:r>
              <a:rPr sz="2300" dirty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Serve as a testbed for optimizing how services are offered and delivered to businesses across different industries</a:t>
            </a:r>
          </a:p>
          <a:p>
            <a:pPr marL="285750" lvl="0" indent="-285750" algn="l" defTabSz="914400">
              <a:buClr>
                <a:srgbClr val="000000"/>
              </a:buClr>
              <a:buSzPct val="100000"/>
              <a:buFont typeface="Arial"/>
              <a:buChar char="•"/>
              <a:defRPr sz="1800"/>
            </a:pPr>
            <a:endParaRPr sz="2300" dirty="0">
              <a:solidFill>
                <a:schemeClr val="tx2">
                  <a:lumMod val="20000"/>
                  <a:lumOff val="8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lvl="0" indent="-285750" algn="l" defTabSz="914400">
              <a:buClr>
                <a:srgbClr val="000000"/>
              </a:buClr>
              <a:buSzPct val="100000"/>
              <a:buFont typeface="Arial"/>
              <a:buChar char="•"/>
              <a:defRPr sz="1800"/>
            </a:pPr>
            <a:r>
              <a:rPr sz="2300" dirty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Operationalize a vision for data-driven government</a:t>
            </a:r>
          </a:p>
        </p:txBody>
      </p:sp>
      <p:sp>
        <p:nvSpPr>
          <p:cNvPr id="73" name="Shape 73"/>
          <p:cNvSpPr/>
          <p:nvPr/>
        </p:nvSpPr>
        <p:spPr>
          <a:xfrm>
            <a:off x="668688" y="5518050"/>
            <a:ext cx="10219822" cy="185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5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100">
                <a:solidFill>
                  <a:srgbClr val="FFFFFF"/>
                </a:solidFill>
              </a:rPr>
              <a:t>New Exporters Initiative</a:t>
            </a:r>
          </a:p>
        </p:txBody>
      </p:sp>
      <p:sp>
        <p:nvSpPr>
          <p:cNvPr id="74" name="Shape 74"/>
          <p:cNvSpPr/>
          <p:nvPr/>
        </p:nvSpPr>
        <p:spPr>
          <a:xfrm>
            <a:off x="4542605" y="8175402"/>
            <a:ext cx="225460" cy="523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27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700" i="1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75" name="Screen Shot 2016-03-22 at 9.18.40 PM-filtered.png"/>
          <p:cNvPicPr/>
          <p:nvPr/>
        </p:nvPicPr>
        <p:blipFill>
          <a:blip r:embed="rId2">
            <a:extLst/>
          </a:blip>
          <a:srcRect t="5484" b="22904"/>
          <a:stretch>
            <a:fillRect/>
          </a:stretch>
        </p:blipFill>
        <p:spPr>
          <a:xfrm>
            <a:off x="-1" y="879931"/>
            <a:ext cx="13004801" cy="4943652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31913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2527068"/>
            <a:ext cx="11468100" cy="6451831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n-US" sz="455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Commerce </a:t>
            </a:r>
            <a:r>
              <a:rPr lang="en-US" sz="455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 Academy</a:t>
            </a:r>
          </a:p>
          <a:p>
            <a:pPr>
              <a:spcBef>
                <a:spcPts val="600"/>
              </a:spcBef>
            </a:pPr>
            <a:r>
              <a:rPr lang="en-US" sz="455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Web </a:t>
            </a:r>
            <a:r>
              <a:rPr lang="en-US" sz="455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ReDesign</a:t>
            </a:r>
            <a:endParaRPr lang="en-US" sz="4551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3982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BEA RIMSS</a:t>
            </a:r>
          </a:p>
          <a:p>
            <a:pPr lvl="1">
              <a:spcBef>
                <a:spcPts val="600"/>
              </a:spcBef>
            </a:pPr>
            <a:r>
              <a:rPr lang="en-US" sz="3982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NOAA Data Portal</a:t>
            </a:r>
          </a:p>
          <a:p>
            <a:pPr>
              <a:spcBef>
                <a:spcPts val="600"/>
              </a:spcBef>
            </a:pPr>
            <a:r>
              <a:rPr lang="en-US" sz="455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Patent Data</a:t>
            </a:r>
          </a:p>
          <a:p>
            <a:pPr lvl="1">
              <a:spcBef>
                <a:spcPts val="600"/>
              </a:spcBef>
            </a:pPr>
            <a:r>
              <a:rPr lang="en-US" sz="3982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Developer Portal</a:t>
            </a:r>
          </a:p>
          <a:p>
            <a:pPr lvl="1">
              <a:spcBef>
                <a:spcPts val="600"/>
              </a:spcBef>
            </a:pPr>
            <a:r>
              <a:rPr lang="en-US" sz="3982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Big Data Science Models</a:t>
            </a:r>
          </a:p>
          <a:p>
            <a:pPr lvl="1">
              <a:spcBef>
                <a:spcPts val="600"/>
              </a:spcBef>
            </a:pPr>
            <a:r>
              <a:rPr lang="en-US" sz="3982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Infrastructure for Data Science projects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525780" y="448887"/>
            <a:ext cx="11704320" cy="1083733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r>
              <a:rPr lang="en-US" b="1" dirty="0" smtClean="0">
                <a:solidFill>
                  <a:srgbClr val="FFFFFF"/>
                </a:solidFill>
              </a:rPr>
              <a:t>Delivering 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4225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39763" y="247210"/>
            <a:ext cx="4525278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b="1" dirty="0" smtClean="0">
                <a:solidFill>
                  <a:srgbClr val="0070C0"/>
                </a:solidFill>
              </a:rPr>
              <a:t>The Team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92" y="1699954"/>
            <a:ext cx="11364420" cy="61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168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creen Shot 2015-09-24 at 9.07.47 P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350"/>
          <a:stretch>
            <a:fillRect/>
          </a:stretch>
        </p:blipFill>
        <p:spPr>
          <a:xfrm>
            <a:off x="3449176" y="1706642"/>
            <a:ext cx="5321945" cy="3565516"/>
          </a:xfrm>
          <a:prstGeom prst="rect">
            <a:avLst/>
          </a:prstGeom>
        </p:spPr>
      </p:pic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355600" y="290509"/>
            <a:ext cx="12293600" cy="12636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14095">
              <a:defRPr sz="6336"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Team MEMBER EXPECTATIONS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sz="half" idx="1"/>
          </p:nvPr>
        </p:nvSpPr>
        <p:spPr>
          <a:xfrm>
            <a:off x="1581415" y="5373839"/>
            <a:ext cx="9957644" cy="4255957"/>
          </a:xfrm>
          <a:prstGeom prst="rect">
            <a:avLst/>
          </a:prstGeom>
        </p:spPr>
        <p:txBody>
          <a:bodyPr/>
          <a:lstStyle/>
          <a:p>
            <a:pPr marL="309703" indent="-309703" algn="l" defTabSz="420624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736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Be 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skilled at communication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</a:p>
          <a:p>
            <a:pPr marL="684607" lvl="1" indent="-309703" algn="l" defTabSz="420624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736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Communicating their work (and results) to executives and clients.</a:t>
            </a:r>
          </a:p>
          <a:p>
            <a:pPr marL="684607" lvl="1" indent="-309703" algn="l" defTabSz="420624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736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Communicating with team members.</a:t>
            </a:r>
          </a:p>
          <a:p>
            <a:pPr marL="309703" indent="-309703" algn="l" defTabSz="420624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736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Have a 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collaborative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 mindset.</a:t>
            </a:r>
          </a:p>
          <a:p>
            <a:pPr marL="309703" indent="-309703" algn="l" defTabSz="420624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736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Know and practice of 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Agile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Lean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 startup methodologies. </a:t>
            </a:r>
          </a:p>
          <a:p>
            <a:pPr marL="309703" indent="-309703" algn="l" defTabSz="420624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736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Know and practice 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user-centered design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309703" indent="-309703" algn="l" defTabSz="420624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736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Be 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outcomes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-driven.</a:t>
            </a:r>
          </a:p>
          <a:p>
            <a:pPr marL="309703" indent="-309703" algn="l" defTabSz="420624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736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Work in the 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open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in 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community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38903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355600" y="290509"/>
            <a:ext cx="12293600" cy="1263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Team values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idx="1"/>
          </p:nvPr>
        </p:nvSpPr>
        <p:spPr>
          <a:xfrm>
            <a:off x="844815" y="1736879"/>
            <a:ext cx="6746826" cy="782941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9923" indent="-369923" algn="l" defTabSz="502412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3268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Open</a:t>
            </a:r>
          </a:p>
          <a:p>
            <a:pPr marL="817725" lvl="1" indent="-369923" algn="l" defTabSz="502412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3268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Everything in public.</a:t>
            </a:r>
          </a:p>
          <a:p>
            <a:pPr marL="369923" indent="-369923" algn="l" defTabSz="502412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3268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Collaboration and Co-creation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</a:p>
          <a:p>
            <a:pPr marL="817725" lvl="1" indent="-369923" algn="l" defTabSz="502412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3268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No impostors. One team. Ask for help. Partner often. Improve everything.</a:t>
            </a:r>
          </a:p>
          <a:p>
            <a:pPr marL="369923" indent="-369923" algn="l" defTabSz="502412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3268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Communication </a:t>
            </a:r>
          </a:p>
          <a:p>
            <a:pPr marL="817725" lvl="1" indent="-369923" algn="l" defTabSz="502412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3268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Communicate often and meaningfully. Document everything.</a:t>
            </a:r>
          </a:p>
          <a:p>
            <a:pPr marL="369923" indent="-369923" algn="l" defTabSz="502412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3268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Curiosity</a:t>
            </a:r>
          </a:p>
          <a:p>
            <a:pPr marL="817725" lvl="1" indent="-369923" algn="l" defTabSz="502412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3268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Constantly learning. Constantly automating. Constantly teaching.</a:t>
            </a:r>
          </a:p>
          <a:p>
            <a:pPr marL="369923" indent="-369923" algn="l" defTabSz="502412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3268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Fun</a:t>
            </a:r>
          </a:p>
        </p:txBody>
      </p:sp>
      <p:pic>
        <p:nvPicPr>
          <p:cNvPr id="151" name="slide-val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3667" y="2083807"/>
            <a:ext cx="5422902" cy="63798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76829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5191894" y="7575273"/>
            <a:ext cx="2693533" cy="574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lvl="0" algn="l" defTabSz="914400">
              <a:defRPr sz="1800"/>
            </a:pPr>
            <a:r>
              <a:rPr sz="3100">
                <a:solidFill>
                  <a:srgbClr val="002452"/>
                </a:solidFill>
                <a:latin typeface="Georgia"/>
                <a:ea typeface="Georgia"/>
                <a:cs typeface="Georgia"/>
                <a:sym typeface="Georgia"/>
                <a:hlinkClick r:id="rId2"/>
              </a:rPr>
              <a:t>data@doc.gov</a:t>
            </a:r>
            <a:r>
              <a:rPr sz="3100" i="1">
                <a:solidFill>
                  <a:srgbClr val="002452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</a:p>
        </p:txBody>
      </p:sp>
      <p:sp>
        <p:nvSpPr>
          <p:cNvPr id="110" name="Shape 110"/>
          <p:cNvSpPr/>
          <p:nvPr/>
        </p:nvSpPr>
        <p:spPr>
          <a:xfrm>
            <a:off x="5133195" y="8193573"/>
            <a:ext cx="3988052" cy="574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3100" i="1">
                <a:solidFill>
                  <a:srgbClr val="00245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3100" i="1">
                <a:solidFill>
                  <a:srgbClr val="002452"/>
                </a:solidFill>
              </a:rPr>
              <a:t>@CommerceGovData</a:t>
            </a:r>
          </a:p>
        </p:txBody>
      </p:sp>
      <p:pic>
        <p:nvPicPr>
          <p:cNvPr id="111" name="image28.png" descr="https://g.twimg.com/Twitter_logo_blu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1196" y="8218163"/>
            <a:ext cx="646071" cy="525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7664" y="4539515"/>
            <a:ext cx="9685569" cy="2838875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113"/>
          <p:cNvSpPr/>
          <p:nvPr/>
        </p:nvSpPr>
        <p:spPr>
          <a:xfrm>
            <a:off x="5154311" y="6985420"/>
            <a:ext cx="477891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3100">
                <a:solidFill>
                  <a:srgbClr val="00245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002452"/>
                </a:solidFill>
              </a:rPr>
              <a:t>commerce.gov/dataservice</a:t>
            </a:r>
          </a:p>
        </p:txBody>
      </p:sp>
      <p:pic>
        <p:nvPicPr>
          <p:cNvPr id="114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41546" y="6990877"/>
            <a:ext cx="525370" cy="525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asted-image-filtered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41546" y="7612157"/>
            <a:ext cx="525370" cy="525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13004800" cy="64864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8411" y="339542"/>
            <a:ext cx="852797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Fifty Thousand</a:t>
            </a:r>
            <a:r>
              <a:rPr kumimoji="0" lang="en-US" sz="5400" b="1" i="0" u="none" strike="noStrike" cap="none" spc="0" normalizeH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Foot View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81352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Mission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half" idx="1"/>
          </p:nvPr>
        </p:nvSpPr>
        <p:spPr>
          <a:xfrm>
            <a:off x="355600" y="2730500"/>
            <a:ext cx="6667947" cy="6299200"/>
          </a:xfrm>
          <a:prstGeom prst="rect">
            <a:avLst/>
          </a:prstGeom>
        </p:spPr>
        <p:txBody>
          <a:bodyPr/>
          <a:lstStyle/>
          <a:p>
            <a:pPr marL="429768" indent="-429768" defTabSz="429768">
              <a:spcBef>
                <a:spcPts val="0"/>
              </a:spcBef>
              <a:buSzTx/>
              <a:buNone/>
              <a:tabLst>
                <a:tab pos="127000" algn="l"/>
                <a:tab pos="419100" algn="l"/>
              </a:tabLst>
              <a:defRPr sz="3666">
                <a:solidFill>
                  <a:srgbClr val="3B3A3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	To empower people and business through Open Data and Transparency; both within and outside the D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epartment</a:t>
            </a:r>
            <a:r>
              <a:rPr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429768" indent="-429768" defTabSz="429768">
              <a:spcBef>
                <a:spcPts val="0"/>
              </a:spcBef>
              <a:buSzTx/>
              <a:buNone/>
              <a:tabLst>
                <a:tab pos="127000" algn="l"/>
                <a:tab pos="419100" algn="l"/>
              </a:tabLst>
              <a:defRPr sz="3666">
                <a:solidFill>
                  <a:srgbClr val="3B3A3C"/>
                </a:solidFill>
                <a:latin typeface="Times"/>
                <a:ea typeface="Times"/>
                <a:cs typeface="Times"/>
                <a:sym typeface="Times"/>
              </a:defRPr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429768" indent="-429768" defTabSz="429768">
              <a:spcBef>
                <a:spcPts val="0"/>
              </a:spcBef>
              <a:buSzTx/>
              <a:buNone/>
              <a:tabLst>
                <a:tab pos="127000" algn="l"/>
                <a:tab pos="419100" algn="l"/>
              </a:tabLst>
              <a:defRPr sz="3666">
                <a:solidFill>
                  <a:srgbClr val="3B3A3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	To fundamentally change the way people and businesses interact with the DOC.</a:t>
            </a:r>
          </a:p>
          <a:p>
            <a:pPr marL="429768" indent="-429768" defTabSz="429768">
              <a:spcBef>
                <a:spcPts val="0"/>
              </a:spcBef>
              <a:buSzTx/>
              <a:buNone/>
              <a:tabLst>
                <a:tab pos="127000" algn="l"/>
                <a:tab pos="419100" algn="l"/>
              </a:tabLst>
              <a:defRPr sz="3666">
                <a:solidFill>
                  <a:srgbClr val="3B3A3C"/>
                </a:solidFill>
                <a:latin typeface="Times"/>
                <a:ea typeface="Times"/>
                <a:cs typeface="Times"/>
                <a:sym typeface="Times"/>
              </a:defRPr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429768" indent="-429768" defTabSz="429768">
              <a:spcBef>
                <a:spcPts val="0"/>
              </a:spcBef>
              <a:buSzTx/>
              <a:buNone/>
              <a:tabLst>
                <a:tab pos="127000" algn="l"/>
                <a:tab pos="419100" algn="l"/>
              </a:tabLst>
              <a:defRPr sz="3666">
                <a:solidFill>
                  <a:srgbClr val="3B3A3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	To super-charge the data initiatives in the DOC's bureaus.</a:t>
            </a:r>
          </a:p>
        </p:txBody>
      </p:sp>
      <p:pic>
        <p:nvPicPr>
          <p:cNvPr id="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2055406">
            <a:off x="7198822" y="1778924"/>
            <a:ext cx="7631083" cy="745928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5275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Strategy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25" name="Shape 125"/>
          <p:cNvSpPr>
            <a:spLocks noGrp="1"/>
          </p:cNvSpPr>
          <p:nvPr>
            <p:ph type="body" sz="half" idx="1"/>
          </p:nvPr>
        </p:nvSpPr>
        <p:spPr>
          <a:xfrm>
            <a:off x="6500553" y="2329643"/>
            <a:ext cx="5968538" cy="62992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 defTabSz="429768">
              <a:spcBef>
                <a:spcPts val="0"/>
              </a:spcBef>
              <a:buSzTx/>
              <a:tabLst>
                <a:tab pos="127000" algn="l"/>
                <a:tab pos="419100" algn="l"/>
              </a:tabLst>
              <a:defRPr sz="3666">
                <a:solidFill>
                  <a:srgbClr val="3B3A3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lang="en-US" sz="4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Build 21st century data product delivery </a:t>
            </a:r>
            <a:r>
              <a:rPr lang="en-US" sz="4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into </a:t>
            </a:r>
            <a:r>
              <a:rPr lang="en-US" sz="4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the </a:t>
            </a:r>
            <a:r>
              <a:rPr lang="en-US" sz="4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bureaus’ DNA</a:t>
            </a:r>
          </a:p>
          <a:p>
            <a:pPr algn="r" defTabSz="429768">
              <a:spcBef>
                <a:spcPts val="0"/>
              </a:spcBef>
              <a:buSzTx/>
              <a:tabLst>
                <a:tab pos="127000" algn="l"/>
                <a:tab pos="419100" algn="l"/>
              </a:tabLst>
              <a:defRPr sz="3666">
                <a:solidFill>
                  <a:srgbClr val="3B3A3C"/>
                </a:solidFill>
                <a:latin typeface="Times"/>
                <a:ea typeface="Times"/>
                <a:cs typeface="Times"/>
                <a:sym typeface="Times"/>
              </a:defRPr>
            </a:pPr>
            <a:endParaRPr lang="en-US" sz="4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r" defTabSz="429768">
              <a:spcBef>
                <a:spcPts val="0"/>
              </a:spcBef>
              <a:buSzTx/>
              <a:tabLst>
                <a:tab pos="127000" algn="l"/>
                <a:tab pos="419100" algn="l"/>
              </a:tabLst>
              <a:defRPr sz="3666">
                <a:solidFill>
                  <a:srgbClr val="3B3A3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lang="en-US" sz="4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Making </a:t>
            </a:r>
            <a:r>
              <a:rPr lang="en-US" sz="4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bureaus </a:t>
            </a:r>
            <a:r>
              <a:rPr lang="en-US" sz="4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more data-driven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2806">
            <a:off x="637309" y="2930006"/>
            <a:ext cx="5863244" cy="509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71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US_federal_land.agencies.svg.pn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 l="6800" t="11613" r="5214" b="7041"/>
          <a:stretch>
            <a:fillRect/>
          </a:stretch>
        </p:blipFill>
        <p:spPr>
          <a:xfrm>
            <a:off x="104059" y="3255367"/>
            <a:ext cx="7350114" cy="5249521"/>
          </a:xfrm>
          <a:prstGeom prst="rect">
            <a:avLst/>
          </a:prstGeom>
        </p:spPr>
      </p:pic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WHat WE DO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sz="half" idx="1"/>
          </p:nvPr>
        </p:nvSpPr>
        <p:spPr>
          <a:xfrm>
            <a:off x="7841635" y="2730500"/>
            <a:ext cx="4865981" cy="6299200"/>
          </a:xfrm>
          <a:prstGeom prst="rect">
            <a:avLst/>
          </a:prstGeom>
        </p:spPr>
        <p:txBody>
          <a:bodyPr/>
          <a:lstStyle/>
          <a:p>
            <a:pPr>
              <a:defRPr sz="5500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we Deliver </a:t>
            </a:r>
          </a:p>
          <a:p>
            <a:pPr>
              <a:defRPr sz="5500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we Consult</a:t>
            </a:r>
          </a:p>
          <a:p>
            <a:pPr>
              <a:defRPr sz="5500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we Train</a:t>
            </a:r>
          </a:p>
          <a:p>
            <a:pPr>
              <a:defRPr sz="5500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we Partner</a:t>
            </a:r>
          </a:p>
          <a:p>
            <a:pPr>
              <a:defRPr sz="5500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we Procure</a:t>
            </a:r>
          </a:p>
        </p:txBody>
      </p:sp>
    </p:spTree>
    <p:extLst>
      <p:ext uri="{BB962C8B-B14F-4D97-AF65-F5344CB8AC3E}">
        <p14:creationId xmlns:p14="http://schemas.microsoft.com/office/powerpoint/2010/main" val="13902509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74262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048"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Services Offered To bureaus</a:t>
            </a:r>
          </a:p>
        </p:txBody>
      </p:sp>
      <p:sp>
        <p:nvSpPr>
          <p:cNvPr id="138" name="Shape 138"/>
          <p:cNvSpPr>
            <a:spLocks noGrp="1"/>
          </p:cNvSpPr>
          <p:nvPr>
            <p:ph type="body" idx="1"/>
          </p:nvPr>
        </p:nvSpPr>
        <p:spPr>
          <a:xfrm>
            <a:off x="355600" y="2236751"/>
            <a:ext cx="12293600" cy="679294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algn="ctr" defTabSz="473201">
              <a:lnSpc>
                <a:spcPct val="100000"/>
              </a:lnSpc>
              <a:spcBef>
                <a:spcPts val="3700"/>
              </a:spcBef>
              <a:buSzTx/>
              <a:buNone/>
              <a:defRPr sz="3725">
                <a:solidFill>
                  <a:schemeClr val="accent3">
                    <a:satOff val="1837"/>
                    <a:lumOff val="-8808"/>
                  </a:schemeClr>
                </a:solidFill>
              </a:defRPr>
            </a:pPr>
            <a:r>
              <a:rPr dirty="0">
                <a:solidFill>
                  <a:srgbClr val="FFFF00"/>
                </a:solidFill>
              </a:rPr>
              <a:t>Data Product &amp; Service Development &amp; Delivery</a:t>
            </a:r>
          </a:p>
          <a:p>
            <a:pPr marL="0" indent="0" algn="ctr" defTabSz="473201">
              <a:lnSpc>
                <a:spcPct val="100000"/>
              </a:lnSpc>
              <a:spcBef>
                <a:spcPts val="3700"/>
              </a:spcBef>
              <a:buSzTx/>
              <a:buNone/>
              <a:defRPr sz="3725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Data Consulting</a:t>
            </a:r>
          </a:p>
          <a:p>
            <a:pPr marL="0" indent="0" algn="ctr" defTabSz="473201">
              <a:lnSpc>
                <a:spcPct val="100000"/>
              </a:lnSpc>
              <a:spcBef>
                <a:spcPts val="3700"/>
              </a:spcBef>
              <a:buSzTx/>
              <a:buNone/>
              <a:defRPr sz="3725">
                <a:solidFill>
                  <a:schemeClr val="accent3">
                    <a:satOff val="1837"/>
                    <a:lumOff val="-8808"/>
                  </a:schemeClr>
                </a:solidFill>
              </a:defRPr>
            </a:pPr>
            <a:r>
              <a:rPr dirty="0">
                <a:solidFill>
                  <a:srgbClr val="FFFF00"/>
                </a:solidFill>
              </a:rPr>
              <a:t>Data Infrastructure Guidance</a:t>
            </a:r>
          </a:p>
          <a:p>
            <a:pPr marL="0" indent="0" algn="ctr" defTabSz="473201">
              <a:lnSpc>
                <a:spcPct val="100000"/>
              </a:lnSpc>
              <a:spcBef>
                <a:spcPts val="3700"/>
              </a:spcBef>
              <a:buSzTx/>
              <a:buNone/>
              <a:defRPr sz="3725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Opening Data,  Creating APIs, Testing &amp; Optimizing Use</a:t>
            </a:r>
            <a:r>
              <a:rPr dirty="0"/>
              <a:t> </a:t>
            </a:r>
          </a:p>
          <a:p>
            <a:pPr marL="0" indent="0" algn="ctr" defTabSz="473201">
              <a:lnSpc>
                <a:spcPct val="100000"/>
              </a:lnSpc>
              <a:spcBef>
                <a:spcPts val="3700"/>
              </a:spcBef>
              <a:buSzTx/>
              <a:buNone/>
              <a:defRPr sz="3725"/>
            </a:pPr>
            <a:r>
              <a:rPr dirty="0">
                <a:solidFill>
                  <a:srgbClr val="FFFF00"/>
                </a:solidFill>
              </a:rPr>
              <a:t>Data Integration, Analysis, Utilization &amp; Visualization </a:t>
            </a:r>
          </a:p>
          <a:p>
            <a:pPr marL="0" indent="0" algn="ctr" defTabSz="473201">
              <a:lnSpc>
                <a:spcPct val="100000"/>
              </a:lnSpc>
              <a:spcBef>
                <a:spcPts val="3700"/>
              </a:spcBef>
              <a:buSzTx/>
              <a:buNone/>
              <a:defRPr sz="3725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Client Engagement </a:t>
            </a:r>
          </a:p>
          <a:p>
            <a:pPr marL="0" indent="0" algn="ctr" defTabSz="473201">
              <a:lnSpc>
                <a:spcPct val="100000"/>
              </a:lnSpc>
              <a:spcBef>
                <a:spcPts val="3700"/>
              </a:spcBef>
              <a:buSzTx/>
              <a:buNone/>
              <a:defRPr sz="3725">
                <a:solidFill>
                  <a:schemeClr val="accent3">
                    <a:satOff val="1837"/>
                    <a:lumOff val="-8808"/>
                  </a:schemeClr>
                </a:solidFill>
              </a:defRPr>
            </a:pPr>
            <a:r>
              <a:rPr dirty="0">
                <a:solidFill>
                  <a:srgbClr val="FFFF00"/>
                </a:solidFill>
              </a:rPr>
              <a:t>Tech Transfer and Open Sourcing</a:t>
            </a:r>
          </a:p>
        </p:txBody>
      </p:sp>
    </p:spTree>
    <p:extLst>
      <p:ext uri="{BB962C8B-B14F-4D97-AF65-F5344CB8AC3E}">
        <p14:creationId xmlns:p14="http://schemas.microsoft.com/office/powerpoint/2010/main" val="142898732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xfrm>
            <a:off x="-13599" y="254000"/>
            <a:ext cx="13031998" cy="18586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VALue TO BUREAUS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idx="1"/>
          </p:nvPr>
        </p:nvSpPr>
        <p:spPr>
          <a:xfrm>
            <a:off x="355600" y="2794000"/>
            <a:ext cx="12293600" cy="62992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algn="ctr">
              <a:spcBef>
                <a:spcPts val="1300"/>
              </a:spcBef>
              <a:buSzTx/>
              <a:buNone/>
              <a:defRPr sz="5100">
                <a:solidFill>
                  <a:schemeClr val="accent3">
                    <a:satOff val="1837"/>
                    <a:lumOff val="-8808"/>
                  </a:schemeClr>
                </a:solidFill>
              </a:defRPr>
            </a:pPr>
            <a:r>
              <a:rPr dirty="0">
                <a:solidFill>
                  <a:srgbClr val="FFFF00"/>
                </a:solidFill>
              </a:rPr>
              <a:t>Cost Savings and Cost Avoidance</a:t>
            </a:r>
          </a:p>
          <a:p>
            <a:pPr marL="0" indent="0" algn="ctr">
              <a:spcBef>
                <a:spcPts val="1300"/>
              </a:spcBef>
              <a:buSzTx/>
              <a:buNone/>
              <a:defRPr sz="5100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Improved Data Quality</a:t>
            </a:r>
          </a:p>
          <a:p>
            <a:pPr marL="0" indent="0" algn="ctr">
              <a:spcBef>
                <a:spcPts val="1300"/>
              </a:spcBef>
              <a:buSzTx/>
              <a:buNone/>
              <a:defRPr sz="5100">
                <a:solidFill>
                  <a:schemeClr val="accent3">
                    <a:satOff val="1837"/>
                    <a:lumOff val="-8808"/>
                  </a:schemeClr>
                </a:solidFill>
              </a:defRPr>
            </a:pPr>
            <a:r>
              <a:rPr dirty="0">
                <a:solidFill>
                  <a:srgbClr val="FFFF00"/>
                </a:solidFill>
              </a:rPr>
              <a:t>Improved Connection to Customers</a:t>
            </a:r>
          </a:p>
          <a:p>
            <a:pPr marL="0" indent="0" algn="ctr">
              <a:spcBef>
                <a:spcPts val="1300"/>
              </a:spcBef>
              <a:buSzTx/>
              <a:buNone/>
              <a:defRPr sz="5100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Time Savings</a:t>
            </a:r>
          </a:p>
          <a:p>
            <a:pPr marL="0" indent="0" algn="ctr">
              <a:spcBef>
                <a:spcPts val="1300"/>
              </a:spcBef>
              <a:buSzTx/>
              <a:buNone/>
              <a:defRPr sz="5100">
                <a:solidFill>
                  <a:schemeClr val="accent3">
                    <a:satOff val="1837"/>
                    <a:lumOff val="-8808"/>
                  </a:schemeClr>
                </a:solidFill>
              </a:defRPr>
            </a:pPr>
            <a:r>
              <a:rPr dirty="0">
                <a:solidFill>
                  <a:srgbClr val="FFFF00"/>
                </a:solidFill>
              </a:rPr>
              <a:t>Increased Budgets and Stakeholder Justifications</a:t>
            </a:r>
          </a:p>
          <a:p>
            <a:pPr marL="0" indent="0" algn="ctr">
              <a:spcBef>
                <a:spcPts val="1300"/>
              </a:spcBef>
              <a:buSzTx/>
              <a:buNone/>
              <a:defRPr sz="5100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Public Recognition </a:t>
            </a:r>
          </a:p>
        </p:txBody>
      </p:sp>
    </p:spTree>
    <p:extLst>
      <p:ext uri="{BB962C8B-B14F-4D97-AF65-F5344CB8AC3E}">
        <p14:creationId xmlns:p14="http://schemas.microsoft.com/office/powerpoint/2010/main" val="5974201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08420" y="339542"/>
            <a:ext cx="638796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</a:t>
            </a:r>
            <a:r>
              <a:rPr kumimoji="0" lang="en-US" sz="5400" b="1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Current Year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3" y="2119977"/>
            <a:ext cx="10058400" cy="61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518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620</Words>
  <Application>Microsoft Macintosh PowerPoint</Application>
  <PresentationFormat>Custom</PresentationFormat>
  <Paragraphs>173</Paragraphs>
  <Slides>25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Arial Black</vt:lpstr>
      <vt:lpstr>Georgia</vt:lpstr>
      <vt:lpstr>Gill Sans Light</vt:lpstr>
      <vt:lpstr>Gill Sans SemiBold</vt:lpstr>
      <vt:lpstr>Helvetica Light</vt:lpstr>
      <vt:lpstr>Helvetica Neue</vt:lpstr>
      <vt:lpstr>Times</vt:lpstr>
      <vt:lpstr>Wingdings</vt:lpstr>
      <vt:lpstr>White</vt:lpstr>
      <vt:lpstr>Showroom</vt:lpstr>
      <vt:lpstr>PowerPoint Presentation</vt:lpstr>
      <vt:lpstr>PowerPoint Presentation</vt:lpstr>
      <vt:lpstr>PowerPoint Presentation</vt:lpstr>
      <vt:lpstr>Mission</vt:lpstr>
      <vt:lpstr>Strategy</vt:lpstr>
      <vt:lpstr>WHat WE DO</vt:lpstr>
      <vt:lpstr>Services Offered To bureaus</vt:lpstr>
      <vt:lpstr>VALue TO BUREAUS</vt:lpstr>
      <vt:lpstr>PowerPoint Presentation</vt:lpstr>
      <vt:lpstr>Goal &amp; Strategic Objectives</vt:lpstr>
      <vt:lpstr>DOC’s Major 2016 Data Initiatives</vt:lpstr>
      <vt:lpstr>PowerPoint Presentation</vt:lpstr>
      <vt:lpstr>PowerPoint Presentation</vt:lpstr>
      <vt:lpstr>PowerPoint Presentation</vt:lpstr>
      <vt:lpstr>Commerce Data Usability Project</vt:lpstr>
      <vt:lpstr>The MIDAAS Project</vt:lpstr>
      <vt:lpstr>The Opportunity Project</vt:lpstr>
      <vt:lpstr>DOC Web Analytics Dashboard</vt:lpstr>
      <vt:lpstr>Help Girls of Color</vt:lpstr>
      <vt:lpstr>PowerPoint Presentation</vt:lpstr>
      <vt:lpstr>PowerPoint Presentation</vt:lpstr>
      <vt:lpstr>PowerPoint Presentation</vt:lpstr>
      <vt:lpstr>Team MEMBER EXPECTATIONS</vt:lpstr>
      <vt:lpstr>Team values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Tonja White</cp:lastModifiedBy>
  <cp:revision>19</cp:revision>
  <cp:lastPrinted>2016-04-05T14:57:23Z</cp:lastPrinted>
  <dcterms:modified xsi:type="dcterms:W3CDTF">2016-04-05T14:58:24Z</dcterms:modified>
</cp:coreProperties>
</file>